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5" r:id="rId3"/>
    <p:sldId id="283" r:id="rId4"/>
    <p:sldId id="264" r:id="rId5"/>
    <p:sldId id="256" r:id="rId6"/>
    <p:sldId id="265" r:id="rId7"/>
    <p:sldId id="258" r:id="rId8"/>
    <p:sldId id="259" r:id="rId9"/>
    <p:sldId id="260" r:id="rId10"/>
    <p:sldId id="261" r:id="rId11"/>
    <p:sldId id="286" r:id="rId12"/>
    <p:sldId id="262" r:id="rId13"/>
    <p:sldId id="263" r:id="rId14"/>
    <p:sldId id="266" r:id="rId15"/>
    <p:sldId id="267" r:id="rId16"/>
    <p:sldId id="274" r:id="rId17"/>
    <p:sldId id="277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9900FF"/>
    <a:srgbClr val="005828"/>
    <a:srgbClr val="990000"/>
    <a:srgbClr val="C00080"/>
    <a:srgbClr val="FFFFFF"/>
    <a:srgbClr val="D89FFF"/>
    <a:srgbClr val="FF4BC3"/>
    <a:srgbClr val="FF79D2"/>
    <a:srgbClr val="26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4629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011A-9F63-44D5-B581-4093874DF527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9919B-2A7A-4A68-B23D-D45DC98F26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9919B-2A7A-4A68-B23D-D45DC98F26C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F3A7"/>
            </a:gs>
            <a:gs pos="50000">
              <a:srgbClr val="B6FCB6"/>
            </a:gs>
            <a:gs pos="100000">
              <a:srgbClr val="66E36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gif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gif"/><Relationship Id="rId3" Type="http://schemas.openxmlformats.org/officeDocument/2006/relationships/image" Target="../media/image83.jpeg"/><Relationship Id="rId7" Type="http://schemas.openxmlformats.org/officeDocument/2006/relationships/image" Target="../media/image87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5;.&#1048;.&#1063;&#1072;&#1081;&#1082;&#1086;&#1074;&#1089;&#1082;&#1080;&#1081;%20-%20&#1040;&#1087;&#1088;&#1077;&#1083;&#1100;.%20&#1055;&#1086;&#1076;&#1089;&#1085;&#1077;&#1078;&#1085;&#1080;&#1082;%20(www.mixmuz.ru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1yn1kh78jj1rr.cloudfront.net/image/preview/rDtN98Qoishumwih/grass-frame-vector_zkPe7lPO_SB_P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52292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</a:t>
            </a:r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Стародубцева Г.П.</a:t>
            </a:r>
            <a:endParaRPr lang="ru-RU" sz="1400" b="1" i="1" dirty="0" smtClean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i="1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«Аленушка»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3370" y="2420888"/>
            <a:ext cx="3555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9900FF"/>
                </a:solidFill>
                <a:latin typeface="Monotype Corsiva" pitchFamily="66" charset="0"/>
              </a:rPr>
              <a:t>Первоцветы </a:t>
            </a:r>
          </a:p>
          <a:p>
            <a:pPr algn="ctr"/>
            <a:r>
              <a:rPr lang="ru-RU" sz="4800" b="1" i="1" dirty="0" smtClean="0">
                <a:solidFill>
                  <a:srgbClr val="9900FF"/>
                </a:solidFill>
                <a:latin typeface="Monotype Corsiva" pitchFamily="66" charset="0"/>
              </a:rPr>
              <a:t>Донского края</a:t>
            </a:r>
            <a:endParaRPr lang="ru-RU" sz="4800" b="1" i="1" dirty="0">
              <a:solidFill>
                <a:srgbClr val="99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первоцветы\Тюльп.Шрен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88640"/>
            <a:ext cx="2961255" cy="1938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первоцветы\MG_3725-copy-1200x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140968"/>
            <a:ext cx="4225405" cy="281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user\Desktop\первоцветы\kafa--rodina-tyulpanov__1_2015-05-2-11-06-5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893" y="4293096"/>
            <a:ext cx="2787939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9" name="Picture 11" descr="C:\Users\user\Desktop\первоцветы\slide_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764704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07504" y="1916832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80"/>
                </a:solidFill>
                <a:latin typeface="Georgia" pitchFamily="18" charset="0"/>
              </a:rPr>
              <a:t>Замечательный цветок,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Словно яркий огонёк.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Степь желта, красна</a:t>
            </a:r>
          </a:p>
          <a:p>
            <a:r>
              <a:rPr lang="ru-RU" sz="2000" b="1" dirty="0" smtClean="0">
                <a:solidFill>
                  <a:srgbClr val="1D8E1A"/>
                </a:solidFill>
                <a:latin typeface="Georgia" pitchFamily="18" charset="0"/>
              </a:rPr>
              <a:t>Это в степь пришла весна.</a:t>
            </a:r>
          </a:p>
          <a:p>
            <a:r>
              <a:rPr lang="ru-RU" sz="2000" b="1" dirty="0" smtClean="0">
                <a:solidFill>
                  <a:srgbClr val="C00080"/>
                </a:solidFill>
                <a:latin typeface="Georgia" pitchFamily="18" charset="0"/>
              </a:rPr>
              <a:t>Пышный, важный, словно пан,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Нежный бархатный …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ТЮЛЬПАН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ервоцветы\0010-003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302433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первоцветы\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844824"/>
            <a:ext cx="2509937" cy="1662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Users\user\Desktop\первоцветы\slide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56992"/>
            <a:ext cx="2736304" cy="180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5" name="Picture 7" descr="C:\Users\user\Desktop\первоцветы\Tulpan-Bib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340768"/>
            <a:ext cx="1997420" cy="13407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 descr="C:\Users\user\Desktop\первоцветы\тюльп.Биберштей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645024"/>
            <a:ext cx="304649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03648" y="5805264"/>
            <a:ext cx="6261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В народе их ласково называют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лазориками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692696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5828"/>
                </a:solidFill>
                <a:latin typeface="Georgia" pitchFamily="18" charset="0"/>
              </a:rPr>
              <a:t>Тюльпан </a:t>
            </a:r>
            <a:r>
              <a:rPr lang="ru-RU" sz="2400" b="1" dirty="0" smtClean="0">
                <a:solidFill>
                  <a:srgbClr val="005828"/>
                </a:solidFill>
                <a:latin typeface="Georgia" pitchFamily="18" charset="0"/>
              </a:rPr>
              <a:t>Бибирштейна</a:t>
            </a:r>
            <a:endParaRPr lang="ru-RU" sz="2400" b="1" dirty="0">
              <a:solidFill>
                <a:srgbClr val="00582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первоцветы\прострел лугов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437112"/>
            <a:ext cx="41764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7" name="Picture 5" descr="C:\Users\user\Desktop\первоцветы\прострел раскрыт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57448">
            <a:off x="715821" y="4460235"/>
            <a:ext cx="384636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8" name="Picture 6" descr="C:\Users\user\Desktop\первоцветы\простре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8160">
            <a:off x="127942" y="1745544"/>
            <a:ext cx="3635896" cy="2567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user\Desktop\первоцветы\post-2970220-1530953064-5b407d687736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1916832"/>
            <a:ext cx="3168352" cy="2534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548680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Он и 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желтый,</a:t>
            </a:r>
            <a:r>
              <a:rPr lang="ru-RU" sz="2000" b="1" dirty="0" smtClean="0">
                <a:solidFill>
                  <a:srgbClr val="9900FF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он и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белый</a:t>
            </a:r>
            <a:r>
              <a:rPr lang="ru-RU" sz="2000" b="1" dirty="0" smtClean="0">
                <a:solidFill>
                  <a:srgbClr val="9900FF"/>
                </a:solidFill>
                <a:latin typeface="Georgia" pitchFamily="18" charset="0"/>
              </a:rPr>
              <a:t>, он и синенький 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цветок,</a:t>
            </a:r>
            <a:b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У него порой высокий и пушистый стебелек,</a:t>
            </a:r>
            <a:b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Он весной проснулся ранней, вот и свеженький такой, </a:t>
            </a:r>
            <a:b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Но в народе называют тот цветочек – сон-травой . </a:t>
            </a:r>
          </a:p>
          <a:p>
            <a:pPr algn="just"/>
            <a:endParaRPr lang="ru-RU" sz="2000" b="1" dirty="0" smtClean="0">
              <a:solidFill>
                <a:srgbClr val="9900FF"/>
              </a:solidFill>
              <a:latin typeface="Georgia" pitchFamily="18" charset="0"/>
            </a:endParaRPr>
          </a:p>
          <a:p>
            <a:pPr algn="just"/>
            <a:endParaRPr lang="ru-RU" sz="2000" b="1" dirty="0" smtClean="0">
              <a:solidFill>
                <a:srgbClr val="9900FF"/>
              </a:solidFill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9900FF"/>
                </a:solidFill>
                <a:latin typeface="Georgia" pitchFamily="18" charset="0"/>
              </a:rPr>
              <a:t>     </a:t>
            </a:r>
          </a:p>
          <a:p>
            <a:pPr algn="just"/>
            <a:r>
              <a:rPr lang="ru-RU" sz="2400" b="1" dirty="0" smtClean="0">
                <a:solidFill>
                  <a:srgbClr val="9900FF"/>
                </a:solidFill>
                <a:latin typeface="Georgia" pitchFamily="18" charset="0"/>
              </a:rPr>
              <a:t>    ПРОСТРЕЛ</a:t>
            </a:r>
            <a:r>
              <a:rPr lang="ru-RU" b="1" dirty="0" smtClean="0">
                <a:solidFill>
                  <a:srgbClr val="9900FF"/>
                </a:solidFill>
              </a:rPr>
              <a:t/>
            </a:r>
            <a:br>
              <a:rPr lang="ru-RU" b="1" dirty="0" smtClean="0">
                <a:solidFill>
                  <a:srgbClr val="9900FF"/>
                </a:solidFill>
              </a:rPr>
            </a:br>
            <a:endParaRPr lang="ru-RU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Desktop\первоцветы\slide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188640"/>
            <a:ext cx="180020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C:\Users\user\Desktop\первоцветы\касатик ненастоящ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52610">
            <a:off x="7082038" y="2239439"/>
            <a:ext cx="1584176" cy="1389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3" name="Picture 7" descr="C:\Users\user\Desktop\первоцветы\касатик карликов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509120"/>
            <a:ext cx="2496277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4" name="Picture 8" descr="C:\Users\user\Desktop\первоцветы\касатик низки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4149080"/>
            <a:ext cx="2287619" cy="1351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5" name="Picture 9" descr="C:\Users\user\Desktop\первоцветы\i_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42539">
            <a:off x="148437" y="210612"/>
            <a:ext cx="2387758" cy="1790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C:\Users\user\Desktop\первоцветы\DSC_606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5157192"/>
            <a:ext cx="2016224" cy="135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27" name="Picture 11" descr="C:\Users\user\Desktop\первоцветы\Pervocvety_42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664685">
            <a:off x="1084312" y="2528520"/>
            <a:ext cx="1008112" cy="15127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195736" y="1196752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Есть у этого цветка несколько имен:</a:t>
            </a:r>
            <a:b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FF"/>
                </a:solidFill>
                <a:latin typeface="Georgia" pitchFamily="18" charset="0"/>
                <a:cs typeface="Arial" pitchFamily="34" charset="0"/>
              </a:rPr>
              <a:t>КАСАТИК</a:t>
            </a: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rgbClr val="9900FF"/>
                </a:solidFill>
                <a:latin typeface="Georgia" pitchFamily="18" charset="0"/>
                <a:cs typeface="Arial" pitchFamily="34" charset="0"/>
              </a:rPr>
              <a:t>петушок</a:t>
            </a: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 и просто радужный цветок.</a:t>
            </a:r>
            <a:b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Он летом всем цветет на славу</a:t>
            </a:r>
            <a:b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И очень радует наш глаз.</a:t>
            </a:r>
            <a:b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Листочки длинные как сабли</a:t>
            </a:r>
            <a:b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A024A3"/>
                </a:solidFill>
                <a:latin typeface="Georgia" pitchFamily="18" charset="0"/>
                <a:cs typeface="Arial" pitchFamily="34" charset="0"/>
              </a:rPr>
              <a:t>Вокруг цветка того стоят.</a:t>
            </a:r>
            <a:endParaRPr lang="ru-RU" sz="2000" b="1" dirty="0">
              <a:solidFill>
                <a:srgbClr val="A024A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ервоцветы\Pervocvety-dlja-sada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259595">
            <a:off x="-85409" y="733039"/>
            <a:ext cx="2736304" cy="1815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первоцветы\Pervocvety-dlja-sada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645024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44" name="Picture 4" descr="C:\Users\user\Desktop\первоцветы\slide_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476672"/>
            <a:ext cx="2160240" cy="1571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38" name="Picture 2" descr="https://image.jimcdn.com/app/cms/image/transf/none/path/s456eae6941369b97/image/i403efb9eda515315/version/1436785716/ima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9552" y="3933056"/>
            <a:ext cx="2381250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627784" y="1052736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Нежный пёстрый весенний цветок...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Его "РЯБЧИКОМ" люди прозвали.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Разноцветным ковром вдоль дорог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Разукрасил пригорки... 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ервоцветы\гиацинтик паллас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2277253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45A94"/>
                </a:solidFill>
                <a:latin typeface="Georgia" pitchFamily="18" charset="0"/>
              </a:rPr>
              <a:t>Гиацинтик</a:t>
            </a:r>
            <a:endParaRPr lang="ru-RU" b="1" dirty="0" smtClean="0">
              <a:solidFill>
                <a:srgbClr val="745A94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45A94"/>
                </a:solidFill>
                <a:latin typeface="Georgia" pitchFamily="18" charset="0"/>
              </a:rPr>
              <a:t>палласа</a:t>
            </a:r>
            <a:endParaRPr lang="ru-RU" b="1" dirty="0">
              <a:solidFill>
                <a:srgbClr val="745A94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260648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Горицвет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весенний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1268" name="Picture 4" descr="C:\Users\user\Desktop\первоцветы\горицвет весенн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836712"/>
            <a:ext cx="2455139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Picture 2" descr="ÐÐµÐ»ÐµÐ²Ð°Ð»ÑÑ ÑÐ°ÑÐ¼Ð°ÑÑÑÐºÐ° (Bellevalia sarmatica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22590">
            <a:off x="323528" y="2492896"/>
            <a:ext cx="1008112" cy="17755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414908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Бельвалия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4" descr="ÐÑÐ¸ÑÐµÐ¼Ð»ÐµÑÐ½Ð¸ÐºÂ ÐÑÑÐ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2320" y="2348880"/>
            <a:ext cx="1368152" cy="182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7066187" y="4149080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Птицемлечник</a:t>
            </a:r>
          </a:p>
          <a:p>
            <a:pPr algn="ctr"/>
            <a:r>
              <a:rPr lang="ru-RU" b="1" dirty="0" smtClean="0">
                <a:solidFill>
                  <a:srgbClr val="005828"/>
                </a:solidFill>
                <a:latin typeface="Georgia" pitchFamily="18" charset="0"/>
              </a:rPr>
              <a:t>Буше</a:t>
            </a:r>
            <a:endParaRPr lang="ru-RU" b="1" dirty="0">
              <a:solidFill>
                <a:srgbClr val="005828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7667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 еще ПЕРВОЦВЕТЫ Ростовской области, занесенные в Красную книгу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5" descr="C:\Users\user\Desktop\первоцветы\безвременник яркий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25144"/>
            <a:ext cx="1457855" cy="16658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0" y="6150114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4BC3"/>
                </a:solidFill>
                <a:latin typeface="Georgia" pitchFamily="18" charset="0"/>
              </a:rPr>
              <a:t>Безвременник</a:t>
            </a:r>
          </a:p>
          <a:p>
            <a:pPr algn="ctr"/>
            <a:r>
              <a:rPr lang="ru-RU" sz="2000" b="1" dirty="0" smtClean="0">
                <a:solidFill>
                  <a:srgbClr val="FF4BC3"/>
                </a:solidFill>
                <a:latin typeface="Georgia" pitchFamily="18" charset="0"/>
              </a:rPr>
              <a:t>яркий</a:t>
            </a:r>
            <a:endParaRPr lang="ru-RU" sz="2000" b="1" dirty="0">
              <a:solidFill>
                <a:srgbClr val="FF4BC3"/>
              </a:solidFill>
              <a:latin typeface="Georgia" pitchFamily="18" charset="0"/>
            </a:endParaRPr>
          </a:p>
        </p:txBody>
      </p:sp>
      <p:pic>
        <p:nvPicPr>
          <p:cNvPr id="14" name="Picture 2" descr="C:\Users\user\Desktop\первоцветы\гадючий лук незамеченный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2492896"/>
            <a:ext cx="2095500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979712" y="1844824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65C9E"/>
                </a:solidFill>
                <a:latin typeface="Georgia" pitchFamily="18" charset="0"/>
              </a:rPr>
              <a:t>Гадючий лук –</a:t>
            </a:r>
          </a:p>
          <a:p>
            <a:pPr algn="ctr"/>
            <a:r>
              <a:rPr lang="ru-RU" b="1" dirty="0" smtClean="0">
                <a:solidFill>
                  <a:srgbClr val="265C9E"/>
                </a:solidFill>
                <a:latin typeface="Georgia" pitchFamily="18" charset="0"/>
              </a:rPr>
              <a:t>мускари</a:t>
            </a:r>
            <a:endParaRPr lang="ru-RU" b="1" dirty="0">
              <a:solidFill>
                <a:srgbClr val="265C9E"/>
              </a:solidFill>
              <a:latin typeface="Georgia" pitchFamily="18" charset="0"/>
            </a:endParaRPr>
          </a:p>
        </p:txBody>
      </p:sp>
      <p:pic>
        <p:nvPicPr>
          <p:cNvPr id="16" name="Picture 7" descr="C:\Users\user\Desktop\первоцветы\шафран сетчатый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4077072"/>
            <a:ext cx="1656184" cy="1008112"/>
          </a:xfrm>
          <a:prstGeom prst="ellipse">
            <a:avLst/>
          </a:prstGeom>
          <a:ln w="76200" cap="rnd">
            <a:solidFill>
              <a:srgbClr val="FFFF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1619672" y="3645024"/>
            <a:ext cx="263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Шафран </a:t>
            </a:r>
            <a:r>
              <a:rPr lang="ru-RU" sz="2000" b="1" dirty="0" smtClean="0">
                <a:solidFill>
                  <a:srgbClr val="9900FF"/>
                </a:solidFill>
                <a:latin typeface="Georgia" pitchFamily="18" charset="0"/>
              </a:rPr>
              <a:t>сетчатый</a:t>
            </a:r>
            <a:endParaRPr lang="ru-RU" sz="2000" b="1" dirty="0">
              <a:solidFill>
                <a:srgbClr val="9900FF"/>
              </a:solidFill>
              <a:latin typeface="Georgia" pitchFamily="18" charset="0"/>
            </a:endParaRPr>
          </a:p>
        </p:txBody>
      </p:sp>
      <p:pic>
        <p:nvPicPr>
          <p:cNvPr id="18" name="Picture 6" descr="C:\Users\user\Desktop\первоцветы\брандушка разноцветная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4008" y="2348880"/>
            <a:ext cx="209550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 rot="21159085">
            <a:off x="4797342" y="1890546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4BC3"/>
                </a:solidFill>
                <a:latin typeface="Georgia" pitchFamily="18" charset="0"/>
              </a:rPr>
              <a:t>Брандушка</a:t>
            </a:r>
            <a:endParaRPr lang="ru-RU" b="1" dirty="0">
              <a:solidFill>
                <a:srgbClr val="FF4BC3"/>
              </a:solidFill>
              <a:latin typeface="Georgia" pitchFamily="18" charset="0"/>
            </a:endParaRPr>
          </a:p>
        </p:txBody>
      </p:sp>
      <p:pic>
        <p:nvPicPr>
          <p:cNvPr id="20" name="Picture 2" descr="C:\Users\user\Desktop\первоцветы\пион тонколистный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5816" y="5373216"/>
            <a:ext cx="2520280" cy="12990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 rot="21052776">
            <a:off x="2279513" y="5158267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Пион тонколистный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" name="Picture 3" descr="C:\Users\user\Desktop\первоцветы\ветреничка лютиковидная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3968" y="4005064"/>
            <a:ext cx="2080407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211960" y="3429000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Georgia" pitchFamily="18" charset="0"/>
              </a:rPr>
              <a:t>Ветреничка</a:t>
            </a:r>
            <a:r>
              <a:rPr lang="ru-RU" sz="16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лютиковидная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4" name="Picture 4" descr="C:\Users\user\Desktop\первоцветы\ветреница лесная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5157192"/>
            <a:ext cx="2095500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6588224" y="6237312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Ветреница лесная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user\Desktop\первоцветы\image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2990">
            <a:off x="6236437" y="277018"/>
            <a:ext cx="2714749" cy="2036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user\Desktop\первоцветы\img1675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22488">
            <a:off x="367679" y="578282"/>
            <a:ext cx="2637405" cy="1753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699792" y="2204864"/>
            <a:ext cx="446449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Эти цветы не занесены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 Красную Книгу, но также массово истребляются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" name="Picture 2" descr="C:\Users\user\Desktop\первоцветы\ena_46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597268">
            <a:off x="212485" y="3618457"/>
            <a:ext cx="2592288" cy="1858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user\Desktop\первоцветы\фал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077072"/>
            <a:ext cx="3001633" cy="2251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771800" y="4293096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На солнечной опушке</a:t>
            </a:r>
          </a:p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В траве стоит она.</a:t>
            </a:r>
          </a:p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Лиловенькие</a:t>
            </a:r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 ушки</a:t>
            </a:r>
          </a:p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Тихонько подняла.</a:t>
            </a:r>
          </a:p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И тут поможет нам смекалка,</a:t>
            </a:r>
          </a:p>
          <a:p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Все зовут цветок ... </a:t>
            </a:r>
          </a:p>
          <a:p>
            <a:pPr algn="r"/>
            <a:r>
              <a:rPr lang="ru-RU" b="1" dirty="0" smtClean="0">
                <a:solidFill>
                  <a:srgbClr val="9900FF"/>
                </a:solidFill>
                <a:latin typeface="Georgia" pitchFamily="18" charset="0"/>
              </a:rPr>
              <a:t>ФИАЛКА</a:t>
            </a:r>
            <a:endParaRPr lang="ru-RU" b="1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908720"/>
            <a:ext cx="3244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На зеленом </a:t>
            </a:r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шнурочке</a:t>
            </a:r>
            <a:endParaRPr lang="ru-RU" sz="2000" b="1" dirty="0" smtClean="0">
              <a:solidFill>
                <a:srgbClr val="003E1C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Белые звоночки</a:t>
            </a:r>
          </a:p>
          <a:p>
            <a:pPr algn="r"/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ЛАНДЫШ</a:t>
            </a:r>
            <a:endParaRPr lang="ru-RU" sz="2000" b="1" dirty="0">
              <a:solidFill>
                <a:srgbClr val="003E1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ервоцветы\5_DSC82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725144"/>
            <a:ext cx="2444806" cy="1636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59" name="Picture 3" descr="C:\Users\user\Desktop\первоцветы\img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48637">
            <a:off x="336961" y="4047472"/>
            <a:ext cx="2326835" cy="174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C:\Users\user\Desktop\первоцветы\per-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18237">
            <a:off x="6291174" y="614637"/>
            <a:ext cx="2545699" cy="190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user\Desktop\первоцветы\v_tizer_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348612" y="739620"/>
            <a:ext cx="2584723" cy="20588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5486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я сорву цветок,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ты сорвешь цветок,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мы сорвем цветы,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Опустеют все поляны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 не будет красоты!</a:t>
            </a: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323528" y="188640"/>
            <a:ext cx="2592288" cy="3024336"/>
          </a:xfrm>
          <a:prstGeom prst="diagStripe">
            <a:avLst>
              <a:gd name="adj" fmla="val 947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6882809">
            <a:off x="364569" y="200946"/>
            <a:ext cx="2383511" cy="2959444"/>
          </a:xfrm>
          <a:prstGeom prst="diagStripe">
            <a:avLst>
              <a:gd name="adj" fmla="val 95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3320" y="3501008"/>
            <a:ext cx="5797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Сорванный цветок проживет недолго,</a:t>
            </a:r>
          </a:p>
          <a:p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А растущий на поляне или в лесу будет радовать всех многие годы!</a:t>
            </a:r>
          </a:p>
          <a:p>
            <a:endParaRPr lang="ru-RU" sz="2000" b="1" dirty="0" smtClean="0">
              <a:solidFill>
                <a:srgbClr val="003E1C"/>
              </a:solidFill>
              <a:latin typeface="Georgia" pitchFamily="18" charset="0"/>
            </a:endParaRPr>
          </a:p>
          <a:p>
            <a:endParaRPr lang="ru-RU" sz="2000" b="1" dirty="0" smtClean="0">
              <a:solidFill>
                <a:srgbClr val="003E1C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3E1C"/>
                </a:solidFill>
                <a:latin typeface="Georgia" pitchFamily="18" charset="0"/>
              </a:rPr>
              <a:t>Ребята, берегите цветы!</a:t>
            </a:r>
            <a:endParaRPr lang="ru-RU" sz="2000" b="1" dirty="0">
              <a:solidFill>
                <a:srgbClr val="003E1C"/>
              </a:solidFill>
              <a:latin typeface="Georgia" pitchFamily="18" charset="0"/>
            </a:endParaRPr>
          </a:p>
        </p:txBody>
      </p:sp>
      <p:pic>
        <p:nvPicPr>
          <p:cNvPr id="18" name="Picture 16" descr="http://animashki.kak2z.org/pic/2/cveta-104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2132856"/>
            <a:ext cx="1381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первоцветы\Pervocvety-dlja-sada63-810x8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90454">
            <a:off x="911452" y="4664995"/>
            <a:ext cx="1500814" cy="1500814"/>
          </a:xfrm>
          <a:prstGeom prst="roundRect">
            <a:avLst>
              <a:gd name="adj" fmla="val 706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6" name="Picture 2" descr="https://image.jimcdn.com/app/cms/image/transf/dimension=233x1024:format=jpg/path/s456eae6941369b97/image/i98338738b8e50b45/version/1436785405/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74763">
            <a:off x="7451301" y="1589367"/>
            <a:ext cx="1228822" cy="1587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C:\Users\user\Desktop\первоцветы\Pervocvety_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204864"/>
            <a:ext cx="3838773" cy="287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4" descr="C:\Users\user\Desktop\первоцветы\s1200 (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4149080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5" descr="C:\Users\user\Desktop\первоцветы\s1200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4797152"/>
            <a:ext cx="2448272" cy="183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19672" y="98072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80"/>
                </a:solidFill>
                <a:latin typeface="Georgia" pitchFamily="18" charset="0"/>
              </a:rPr>
              <a:t>Красивые цветы можно посадить на даче, в саду, на клумбе возле дома и они будут радовать вас каждый день</a:t>
            </a:r>
            <a:endParaRPr lang="ru-RU" b="1" dirty="0">
              <a:solidFill>
                <a:srgbClr val="C00080"/>
              </a:solidFill>
              <a:latin typeface="Georgia" pitchFamily="18" charset="0"/>
            </a:endParaRPr>
          </a:p>
        </p:txBody>
      </p:sp>
      <p:pic>
        <p:nvPicPr>
          <p:cNvPr id="12" name="Picture 20" descr="http://www.playcast.ru/uploads/2016/02/13/1730177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971600" y="2132856"/>
            <a:ext cx="1994068" cy="1728192"/>
          </a:xfrm>
          <a:prstGeom prst="rect">
            <a:avLst/>
          </a:prstGeom>
          <a:noFill/>
        </p:spPr>
      </p:pic>
      <p:pic>
        <p:nvPicPr>
          <p:cNvPr id="13" name="Picture 18" descr="https://smiles24.ru/data/smiles/anime-cvety-51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236296" y="3284984"/>
            <a:ext cx="1728192" cy="182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6/02/28/1756292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35696" y="1772816"/>
            <a:ext cx="532859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https://monastyrskiy.ru/?tag=pervocvety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http://1decor.org/rasteniya/cvety/pervocvety-kakie-byvayut.html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http://happymodern.ru/vesennie-pervocvety-foto-s-nazvaniyami/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http://fb.ru/article/232868/rasteniya-zanesennyie-v-krasnuyu-knigu-rostovskoy-oblasti-redkie-i-ischezayuschie-vidyi-rasteniy-rostovskoy-oblasti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https://strana-skazki.ru/zagadki_pro_cvety.html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Georgia" pitchFamily="18" charset="0"/>
              </a:rPr>
              <a:t>https://biomagic27.blogspot.com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http://hotpleer.ru/?s=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ЧАЙКОВСКИЙ%20подснежник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1412776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Источники: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3gruppa-roshds1.edumsko.ru/uploads/9600/9538/section/522583/.thumbs/21884468.png?1521607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9071"/>
            <a:ext cx="9144000" cy="5138929"/>
          </a:xfrm>
          <a:prstGeom prst="rect">
            <a:avLst/>
          </a:prstGeom>
          <a:noFill/>
        </p:spPr>
      </p:pic>
      <p:pic>
        <p:nvPicPr>
          <p:cNvPr id="43014" name="Picture 6" descr="https://bykvu.com/media/k2/items/cache/1fba4f8cae8215b0ba619d9e33af6406_L.jpg?t=14477503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83580"/>
          </a:xfrm>
          <a:prstGeom prst="rect">
            <a:avLst/>
          </a:prstGeom>
          <a:noFill/>
        </p:spPr>
      </p:pic>
      <p:pic>
        <p:nvPicPr>
          <p:cNvPr id="43012" name="Picture 4" descr="http://www.playcast.ru/uploads/2017/10/24/2372709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0"/>
            <a:ext cx="28575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548680"/>
            <a:ext cx="4830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Солнышко растопило снег 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и пришла ВЕСНА</a:t>
            </a:r>
            <a:endParaRPr lang="ru-RU" sz="2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П.И.Чайковский - Апрель. Подснежник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 descr="https://portal.iv-edu.ru/dep/mouorodnrn/rodn_mkdou1/commondocs/ptichk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5589240"/>
            <a:ext cx="4714875" cy="1038225"/>
          </a:xfrm>
          <a:prstGeom prst="rect">
            <a:avLst/>
          </a:prstGeom>
          <a:noFill/>
        </p:spPr>
      </p:pic>
      <p:pic>
        <p:nvPicPr>
          <p:cNvPr id="24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62732">
            <a:off x="6609190" y="4386068"/>
            <a:ext cx="1296144" cy="1296144"/>
          </a:xfrm>
          <a:prstGeom prst="rect">
            <a:avLst/>
          </a:prstGeom>
          <a:noFill/>
        </p:spPr>
      </p:pic>
      <p:pic>
        <p:nvPicPr>
          <p:cNvPr id="22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7960">
            <a:off x="8035091" y="4083779"/>
            <a:ext cx="1296144" cy="1296144"/>
          </a:xfrm>
          <a:prstGeom prst="rect">
            <a:avLst/>
          </a:prstGeom>
          <a:noFill/>
        </p:spPr>
      </p:pic>
      <p:pic>
        <p:nvPicPr>
          <p:cNvPr id="21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221088"/>
            <a:ext cx="1296144" cy="1296144"/>
          </a:xfrm>
          <a:prstGeom prst="rect">
            <a:avLst/>
          </a:prstGeom>
          <a:noFill/>
        </p:spPr>
      </p:pic>
      <p:pic>
        <p:nvPicPr>
          <p:cNvPr id="23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5301208"/>
            <a:ext cx="1296144" cy="1296144"/>
          </a:xfrm>
          <a:prstGeom prst="rect">
            <a:avLst/>
          </a:prstGeom>
          <a:noFill/>
        </p:spPr>
      </p:pic>
      <p:pic>
        <p:nvPicPr>
          <p:cNvPr id="3" name="Picture 22" descr="https://sekreti-domovodstva.ru/wp-content/uploads/2017/04/other-287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332656"/>
            <a:ext cx="2376264" cy="2563864"/>
          </a:xfrm>
          <a:prstGeom prst="rect">
            <a:avLst/>
          </a:prstGeom>
          <a:noFill/>
        </p:spPr>
      </p:pic>
      <p:pic>
        <p:nvPicPr>
          <p:cNvPr id="4" name="Picture 2" descr="https://img0.liveinternet.ru/images/attach/d/0/141/62/141062360_3906024_1821268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48680"/>
            <a:ext cx="1728192" cy="1510934"/>
          </a:xfrm>
          <a:prstGeom prst="rect">
            <a:avLst/>
          </a:prstGeom>
          <a:noFill/>
        </p:spPr>
      </p:pic>
      <p:pic>
        <p:nvPicPr>
          <p:cNvPr id="5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5217">
            <a:off x="7309544" y="4656166"/>
            <a:ext cx="1296144" cy="1268760"/>
          </a:xfrm>
          <a:prstGeom prst="rect">
            <a:avLst/>
          </a:prstGeom>
          <a:noFill/>
        </p:spPr>
      </p:pic>
      <p:pic>
        <p:nvPicPr>
          <p:cNvPr id="6" name="Picture 10" descr="https://im0-tub-ru.yandex.net/i?id=ebfe2056864eab10c33255db76094a85-srl&amp;n=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0"/>
            <a:ext cx="4752528" cy="1630178"/>
          </a:xfrm>
          <a:prstGeom prst="rect">
            <a:avLst/>
          </a:prstGeom>
          <a:noFill/>
        </p:spPr>
      </p:pic>
      <p:pic>
        <p:nvPicPr>
          <p:cNvPr id="7" name="Picture 8" descr="http://www.playcast.ru/uploads/2018/03/14/2484691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2852936"/>
            <a:ext cx="1104123" cy="1656186"/>
          </a:xfrm>
          <a:prstGeom prst="rect">
            <a:avLst/>
          </a:prstGeom>
          <a:noFill/>
        </p:spPr>
      </p:pic>
      <p:pic>
        <p:nvPicPr>
          <p:cNvPr id="9" name="Picture 4" descr="http://www.playcast.ru/uploads/2012/03/22/3213130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4941168"/>
            <a:ext cx="1872208" cy="1695686"/>
          </a:xfrm>
          <a:prstGeom prst="rect">
            <a:avLst/>
          </a:prstGeom>
          <a:noFill/>
        </p:spPr>
      </p:pic>
      <p:pic>
        <p:nvPicPr>
          <p:cNvPr id="10" name="Picture 16" descr="http://www.playcast.ru/uploads/2018/03/01/2475018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908720"/>
            <a:ext cx="722783" cy="840136"/>
          </a:xfrm>
          <a:prstGeom prst="rect">
            <a:avLst/>
          </a:prstGeom>
          <a:noFill/>
        </p:spPr>
      </p:pic>
      <p:pic>
        <p:nvPicPr>
          <p:cNvPr id="12" name="Picture 18" descr="http://justclickit.ru/flash/anim/anim%20(3017)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31640" y="4077072"/>
            <a:ext cx="504056" cy="410489"/>
          </a:xfrm>
          <a:prstGeom prst="rect">
            <a:avLst/>
          </a:prstGeom>
          <a:noFill/>
        </p:spPr>
      </p:pic>
      <p:pic>
        <p:nvPicPr>
          <p:cNvPr id="16" name="Picture 6" descr="http://www.playcast.ru/uploads/2018/06/03/2534222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561856"/>
            <a:ext cx="1296144" cy="1296144"/>
          </a:xfrm>
          <a:prstGeom prst="rect">
            <a:avLst/>
          </a:prstGeom>
          <a:noFill/>
        </p:spPr>
      </p:pic>
      <p:pic>
        <p:nvPicPr>
          <p:cNvPr id="20" name="Picture 4" descr="http://www.playcast.ru/uploads/2012/03/22/3213130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4581128"/>
            <a:ext cx="1872208" cy="1695686"/>
          </a:xfrm>
          <a:prstGeom prst="rect">
            <a:avLst/>
          </a:prstGeom>
          <a:noFill/>
        </p:spPr>
      </p:pic>
      <p:pic>
        <p:nvPicPr>
          <p:cNvPr id="25" name="Picture 20" descr="http://ds4-nov.caduk.ru/images/3408016_orig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52320" y="3501008"/>
            <a:ext cx="944683" cy="131256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411760" y="76470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11B0"/>
                </a:solidFill>
                <a:latin typeface="Georgia" pitchFamily="18" charset="0"/>
              </a:rPr>
              <a:t>Первые цветы, появляющиеся весной,</a:t>
            </a:r>
          </a:p>
          <a:p>
            <a:pPr algn="ctr"/>
            <a:r>
              <a:rPr lang="ru-RU" sz="2400" b="1" dirty="0" smtClean="0">
                <a:solidFill>
                  <a:srgbClr val="FF11B0"/>
                </a:solidFill>
                <a:latin typeface="Georgia" pitchFamily="18" charset="0"/>
              </a:rPr>
              <a:t> называют первоцветами</a:t>
            </a:r>
            <a:endParaRPr lang="ru-RU" sz="2400" b="1" dirty="0">
              <a:solidFill>
                <a:srgbClr val="FF11B0"/>
              </a:solidFill>
              <a:latin typeface="Georgia" pitchFamily="18" charset="0"/>
            </a:endParaRPr>
          </a:p>
        </p:txBody>
      </p:sp>
      <p:pic>
        <p:nvPicPr>
          <p:cNvPr id="28" name="Picture 8" descr="https://ya-webdesign.com/images/grass-flowers-png-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5968604"/>
            <a:ext cx="4607496" cy="889396"/>
          </a:xfrm>
          <a:prstGeom prst="rect">
            <a:avLst/>
          </a:prstGeom>
          <a:noFill/>
        </p:spPr>
      </p:pic>
      <p:pic>
        <p:nvPicPr>
          <p:cNvPr id="29" name="Picture 8" descr="https://ya-webdesign.com/images/grass-flowers-png-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27984" y="5968604"/>
            <a:ext cx="4716016" cy="88939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411760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 каждым годом первоцветов в природе становится все меньше, они исчезают, потому что люди безжалостно срывают их.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36450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Чтобы сохранить первоцветы, большинство первоцветов занесены в Красную книгу Ростовской области – 23 вида. </a:t>
            </a:r>
          </a:p>
          <a:p>
            <a:pPr indent="358775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ИХ НЕЛЬЗЯ РВАТЬ.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ервоцветы\6e9e68d147d9e7b4dae70549aa1d9a1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3528" y="2780928"/>
            <a:ext cx="280831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первоцветы\6e9e68d147d9e7b4dae70549aa1d9a1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771800" y="4221088"/>
            <a:ext cx="2593175" cy="2156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https://www.flowerbank.ru/wp-content/uploads/2016/03/0403-2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7576" y="2636912"/>
            <a:ext cx="38164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843808" y="2636912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5D7FF"/>
                </a:solidFill>
                <a:latin typeface="Georgia" pitchFamily="18" charset="0"/>
              </a:rPr>
              <a:t>ПОДСНЕЖНИК </a:t>
            </a:r>
          </a:p>
          <a:p>
            <a:pPr algn="ctr"/>
            <a:r>
              <a:rPr lang="ru-RU" sz="2400" b="1" dirty="0" smtClean="0">
                <a:solidFill>
                  <a:srgbClr val="65D7FF"/>
                </a:solidFill>
                <a:latin typeface="Georgia" pitchFamily="18" charset="0"/>
              </a:rPr>
              <a:t>(ГАЛАНТУС)</a:t>
            </a:r>
            <a:endParaRPr lang="ru-RU" sz="2400" b="1" dirty="0">
              <a:solidFill>
                <a:srgbClr val="65D7FF"/>
              </a:solidFill>
              <a:latin typeface="Georgia" pitchFamily="18" charset="0"/>
            </a:endParaRPr>
          </a:p>
        </p:txBody>
      </p:sp>
      <p:pic>
        <p:nvPicPr>
          <p:cNvPr id="25604" name="Picture 4" descr="http://s1.1zoom.me/b5053/704/Snowdrops_Closeup_White_background_514695_1024x76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3168352" cy="237626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635896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Прорастает сквозь снежок,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К солнечным лучам, цветок,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Маленький и нежный,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Беленький …</a:t>
            </a:r>
            <a:endParaRPr lang="ru-RU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ервоцветы\6e9e68d147d9e7b4dae70549aa1d9a13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 bwMode="auto">
          <a:xfrm rot="20988362">
            <a:off x="1043608" y="3861048"/>
            <a:ext cx="2448272" cy="16934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C:\Users\user\Desktop\первоцветы\6e9e68d147d9e7b4dae70549aa1d9a1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804248" y="476672"/>
            <a:ext cx="2010244" cy="1508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user\Desktop\первоцветы\6e9e68d147d9e7b4dae70549aa1d9a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077072"/>
            <a:ext cx="3024336" cy="161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ttps://www.flowerbank.ru/wp-content/uploads/2016/03/0403-2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32656"/>
            <a:ext cx="240905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75856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83671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С первых дней апреля,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Из дубовой прели,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Выглянул цветочек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Синенький глазочек.</a:t>
            </a:r>
            <a:b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Зеленая одежка,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</a:rPr>
              <a:t>Луковая ножка.</a:t>
            </a:r>
            <a:endParaRPr lang="ru-RU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06896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8B8"/>
                </a:solidFill>
                <a:latin typeface="Georgia" pitchFamily="18" charset="0"/>
              </a:rPr>
              <a:t>Пролеска</a:t>
            </a:r>
            <a:endParaRPr lang="ru-RU" sz="2800" b="1" dirty="0">
              <a:solidFill>
                <a:srgbClr val="0088B8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рвоцветы\Гус. л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3264361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C:\Users\user\Desktop\первоцветы\IMG_2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509120"/>
            <a:ext cx="210720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10527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Гуси с юга к нам летят, </a:t>
            </a:r>
            <a:b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Пощипать траву хотят. </a:t>
            </a:r>
            <a:b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Пахнет травка чесноком, </a:t>
            </a:r>
            <a:b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Каждый с детства с ней знаком. </a:t>
            </a:r>
            <a:b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Только снег едва растает, </a:t>
            </a:r>
            <a:b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1D8E1A"/>
                </a:solidFill>
                <a:latin typeface="Georgia" pitchFamily="18" charset="0"/>
              </a:rPr>
              <a:t>Желтым цветом расцветает. </a:t>
            </a:r>
            <a:endParaRPr lang="ru-RU" sz="2400" b="1" dirty="0">
              <a:solidFill>
                <a:srgbClr val="1D8E1A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437112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Georgia" pitchFamily="18" charset="0"/>
              </a:rPr>
              <a:t>Гусиный лук</a:t>
            </a:r>
            <a:endParaRPr lang="ru-RU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первоцветы\хохлатка маршалл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476672"/>
            <a:ext cx="2455913" cy="1828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1" name="Picture 5" descr="C:\Users\user\Desktop\первоцветы\7eab891ac357a30f5fb4f4fd85af71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077072"/>
            <a:ext cx="1489769" cy="19871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s://www.flowerbank.ru/wp-content/uploads/2016/03/0403-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3717032"/>
            <a:ext cx="266429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www.flowerbank.ru/wp-content/uploads/2016/03/0403-3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96424">
            <a:off x="1665852" y="434884"/>
            <a:ext cx="194421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flowerbank.ru/wp-content/uploads/2016/03/0403-3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51565">
            <a:off x="134791" y="1275680"/>
            <a:ext cx="2049016" cy="1860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23728" y="263691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На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подстилочке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 лесной </a:t>
            </a:r>
            <a:b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В конце марта под сосной </a:t>
            </a: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Будто бы заплатка – </a:t>
            </a:r>
            <a:b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Расцвела </a:t>
            </a:r>
            <a:r>
              <a:rPr lang="ru-RU" sz="2400" b="1" dirty="0" smtClean="0">
                <a:solidFill>
                  <a:srgbClr val="C00080"/>
                </a:solidFill>
                <a:latin typeface="Georgia" pitchFamily="18" charset="0"/>
              </a:rPr>
              <a:t>ХОХЛАТКА</a:t>
            </a:r>
            <a:endParaRPr lang="ru-RU" sz="2400" b="1" dirty="0">
              <a:solidFill>
                <a:srgbClr val="C0008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рвоцветы\ficaria-vern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29763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первоцветы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3140968"/>
            <a:ext cx="4603946" cy="307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83671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Желтый лютик </a:t>
            </a:r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мокроножка</a:t>
            </a:r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.</a:t>
            </a:r>
            <a:endParaRPr lang="ru-RU" sz="2000" b="1" dirty="0" smtClean="0">
              <a:solidFill>
                <a:srgbClr val="1F6F21"/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Надо дать ему сапожки.</a:t>
            </a:r>
            <a:endParaRPr lang="ru-RU" sz="2000" b="1" dirty="0" smtClean="0">
              <a:solidFill>
                <a:srgbClr val="1F6F21"/>
              </a:solidFill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Крутит лютик стебельком:</a:t>
            </a:r>
            <a:b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"Хорошо мне босяком</a:t>
            </a:r>
            <a:b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В этой лужице!" -</a:t>
            </a:r>
            <a:r>
              <a:rPr lang="ru-RU" sz="2000" i="1" dirty="0" smtClean="0">
                <a:solidFill>
                  <a:srgbClr val="1F6F21"/>
                </a:solidFill>
                <a:latin typeface="Georgia" pitchFamily="18" charset="0"/>
              </a:rPr>
              <a:t/>
            </a:r>
            <a:br>
              <a:rPr lang="ru-RU" sz="2000" i="1" dirty="0" smtClean="0">
                <a:solidFill>
                  <a:srgbClr val="1F6F21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1F6F21"/>
                </a:solidFill>
                <a:latin typeface="Georgia" pitchFamily="18" charset="0"/>
              </a:rPr>
              <a:t>Говорит </a:t>
            </a:r>
            <a:r>
              <a:rPr lang="ru-RU" sz="2000" b="1" dirty="0" smtClean="0">
                <a:solidFill>
                  <a:srgbClr val="1F6F21"/>
                </a:solidFill>
                <a:latin typeface="Georgia" pitchFamily="18" charset="0"/>
              </a:rPr>
              <a:t>.... 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(КАЛУЖНИЦА)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2852936"/>
            <a:ext cx="46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  <a:latin typeface="Georgia" pitchFamily="18" charset="0"/>
              </a:rPr>
              <a:t>Первоцвет  весенний</a:t>
            </a:r>
            <a:endParaRPr lang="ru-RU" sz="30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user\Desktop\первоцветы\первоцвет весенний К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573016"/>
            <a:ext cx="2559004" cy="24087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7" name="Picture 3" descr="C:\Users\user\Desktop\первоцветы\первоцвет крупночашеч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92696"/>
            <a:ext cx="3314849" cy="234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первоцветы\r3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861048"/>
            <a:ext cx="340249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067944" y="1052736"/>
            <a:ext cx="4680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Стоят в лесу </a:t>
            </a:r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пруточки</a:t>
            </a:r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Висят на них цветочки –</a:t>
            </a:r>
          </a:p>
          <a:p>
            <a:pPr algn="ctr"/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Колокольчики – бубенчики</a:t>
            </a:r>
          </a:p>
          <a:p>
            <a:pPr algn="ctr"/>
            <a:r>
              <a:rPr lang="ru-RU" sz="2200" b="1" dirty="0" smtClean="0">
                <a:solidFill>
                  <a:srgbClr val="1F6F21"/>
                </a:solidFill>
                <a:latin typeface="Georgia" pitchFamily="18" charset="0"/>
              </a:rPr>
              <a:t>Золотые венчики!</a:t>
            </a:r>
            <a:endParaRPr lang="ru-RU" sz="2200" b="1" dirty="0">
              <a:solidFill>
                <a:srgbClr val="1F6F2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353</Words>
  <Application>Microsoft Office PowerPoint</Application>
  <PresentationFormat>Экран (4:3)</PresentationFormat>
  <Paragraphs>93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82</cp:revision>
  <dcterms:created xsi:type="dcterms:W3CDTF">2019-04-09T20:43:38Z</dcterms:created>
  <dcterms:modified xsi:type="dcterms:W3CDTF">2022-03-10T13:39:11Z</dcterms:modified>
</cp:coreProperties>
</file>